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5" r:id="rId11"/>
    <p:sldId id="276" r:id="rId12"/>
    <p:sldId id="277" r:id="rId13"/>
    <p:sldId id="279" r:id="rId14"/>
    <p:sldId id="280" r:id="rId15"/>
    <p:sldId id="278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/>
        <a:cs typeface="ヒラギノ角ゴ ProN W3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6954" autoAdjust="0"/>
  </p:normalViewPr>
  <p:slideViewPr>
    <p:cSldViewPr>
      <p:cViewPr varScale="1">
        <p:scale>
          <a:sx n="56" d="100"/>
          <a:sy n="56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4E5C9AB1-AF9B-4767-BB33-0D190712202C}" type="datetimeFigureOut">
              <a:rPr lang="en-US"/>
              <a:pPr>
                <a:defRPr/>
              </a:pPr>
              <a:t>8/15/2011</a:t>
            </a:fld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6FA4C716-6D4C-423A-8661-8E2CE605B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a typeface="ＭＳ Ｐゴシック"/>
              </a:rPr>
              <a:t>Presenters:</a:t>
            </a:r>
          </a:p>
          <a:p>
            <a:r>
              <a:rPr lang="en-US" smtClean="0">
                <a:ea typeface="ＭＳ Ｐゴシック"/>
              </a:rPr>
              <a:t>Please hang this quote up in your room and ask participants to post their fish around it.  They don’t have to sign their fish if they don’t want to!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a typeface="ＭＳ Ｐゴシック"/>
              </a:rPr>
              <a:t>Presenters:</a:t>
            </a:r>
          </a:p>
          <a:p>
            <a:r>
              <a:rPr lang="en-US" smtClean="0">
                <a:ea typeface="ＭＳ Ｐゴシック"/>
              </a:rPr>
              <a:t>If time, participants can explain how their number links to the group number in some way.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a typeface="ＭＳ Ｐゴシック"/>
              </a:rPr>
              <a:t>Presenters</a:t>
            </a:r>
          </a:p>
          <a:p>
            <a:r>
              <a:rPr lang="en-US" smtClean="0">
                <a:ea typeface="ＭＳ Ｐゴシック"/>
              </a:rPr>
              <a:t>Ask for volunteers to popcorn-share some responses.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ea typeface="ＭＳ Ｐゴシック"/>
              </a:rPr>
              <a:t>Presenters:</a:t>
            </a:r>
          </a:p>
          <a:p>
            <a:r>
              <a:rPr lang="en-US" smtClean="0">
                <a:ea typeface="ＭＳ Ｐゴシック"/>
              </a:rPr>
              <a:t>Please have curriculum documents available for participants.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ea typeface="ＭＳ Ｐゴシック"/>
              </a:rPr>
              <a:t>Whole Group Wrap up of Plenary 2</a:t>
            </a:r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/>
          <a:lstStyle/>
          <a:p>
            <a:pPr defTabSz="931863"/>
            <a:fld id="{5FBC098C-CCAF-4AD7-8971-02D456319DB3}" type="slidenum">
              <a:rPr lang="en-US"/>
              <a:pPr defTabSz="931863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/>
            </a:endParaRPr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/>
          <a:lstStyle/>
          <a:p>
            <a:pPr defTabSz="931863"/>
            <a:fld id="{9652D8C7-C32F-4E7F-A72B-699C3A69D2F9}" type="slidenum">
              <a:rPr lang="en-US"/>
              <a:pPr defTabSz="931863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57514-23E0-4BCE-8E61-986645E00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4EA62-2010-4174-A9E1-CA1BB55D7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42895-F18B-413F-B08B-79F75FA48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D5938-03EC-4E31-96BF-C90B32258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1CC0B-38B8-41B8-903C-91C11F91F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72530-BA5E-4320-BF88-D2EAA7DE4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6E59B-846E-4810-9CF4-12B2505DA2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993CA-DAA6-4924-839A-5B3AEC730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6C523-E417-4044-BEA1-7A648211F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7877E-7E35-4B99-B4EA-5EEA8E2C9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B680B-FFEF-44A7-AD02-BCB85D5BC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ヒラギノ角ゴ ProN W3" charset="-128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4319F7C6-CD8E-4B4A-A99C-D8F23EB9F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 cap="flat">
            <a:solidFill>
              <a:srgbClr val="F9F9F9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25399" dir="5400000" algn="ctr" rotWithShape="0">
              <a:schemeClr val="bg2">
                <a:alpha val="37997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Arial" pitchFamily="34" charset="0"/>
              <a:ea typeface="ヒラギノ角ゴ ProN W3" charset="-128"/>
              <a:cs typeface="+mn-cs"/>
              <a:sym typeface="Arial" pitchFamily="34" charset="0"/>
            </a:endParaRPr>
          </a:p>
        </p:txBody>
      </p:sp>
      <p:pic>
        <p:nvPicPr>
          <p:cNvPr id="15362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48EAFB7-8D0B-4CD5-B834-BAEDD42235C1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1143000"/>
            <a:ext cx="8077200" cy="2514600"/>
          </a:xfrm>
        </p:spPr>
        <p:txBody>
          <a:bodyPr rIns="132080"/>
          <a:lstStyle/>
          <a:p>
            <a:pPr algn="ctr" eaLnBrk="1" hangingPunct="1"/>
            <a:r>
              <a:rPr lang="en-CA" sz="4800" i="1" smtClean="0"/>
              <a:t/>
            </a:r>
            <a:br>
              <a:rPr lang="en-CA" sz="4800" i="1" smtClean="0"/>
            </a:br>
            <a:r>
              <a:rPr lang="en-CA" sz="4800" smtClean="0">
                <a:latin typeface="Tahoma" pitchFamily="34" charset="0"/>
                <a:cs typeface="Tahoma" pitchFamily="34" charset="0"/>
              </a:rPr>
              <a:t>Math CAMPPP 2011</a:t>
            </a:r>
            <a:br>
              <a:rPr lang="en-CA" sz="4800" smtClean="0">
                <a:latin typeface="Tahoma" pitchFamily="34" charset="0"/>
                <a:cs typeface="Tahoma" pitchFamily="34" charset="0"/>
              </a:rPr>
            </a:br>
            <a:endParaRPr lang="en-US" sz="4800" smtClean="0">
              <a:solidFill>
                <a:srgbClr val="2490D8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4267200"/>
            <a:ext cx="7620000" cy="762000"/>
          </a:xfrm>
        </p:spPr>
        <p:txBody>
          <a:bodyPr rIns="132080"/>
          <a:lstStyle/>
          <a:p>
            <a:pPr marL="39688" indent="0" algn="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Session 1:  Algebraic Thinking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r" eaLnBrk="1" hangingPunct="1">
              <a:buFont typeface="Arial" charset="0"/>
              <a:buNone/>
            </a:pPr>
            <a:endParaRPr lang="en-US" smtClean="0"/>
          </a:p>
          <a:p>
            <a:pPr marL="39688" indent="0" algn="r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r>
              <a:rPr lang="en-US" smtClean="0"/>
              <a:t>Pattern Kingdom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When the Pattern Kingdom grew to 4 cities, there were 6 roads to connect them so that there was a direct route from any city to any other city.</a:t>
            </a:r>
            <a:r>
              <a:rPr lang="en-US" smtClean="0"/>
              <a:t>  </a:t>
            </a:r>
            <a:r>
              <a:rPr lang="en-CA" smtClean="0"/>
              <a:t>Now the Pattern Kingdom has 14 cities.  How many roads does it have?</a:t>
            </a:r>
            <a:r>
              <a:rPr lang="en-US" smtClean="0"/>
              <a:t>  </a:t>
            </a:r>
            <a:r>
              <a:rPr lang="en-CA" smtClean="0"/>
              <a:t>What if there were 32 cities?  How many roads would there be?</a:t>
            </a:r>
            <a:r>
              <a:rPr lang="en-US" smtClean="0"/>
              <a:t>  </a:t>
            </a:r>
            <a:r>
              <a:rPr lang="en-CA" smtClean="0"/>
              <a:t>Is there a rule?</a:t>
            </a:r>
            <a:r>
              <a:rPr lang="en-US" smtClean="0"/>
              <a:t>  </a:t>
            </a:r>
            <a:r>
              <a:rPr lang="en-CA" smtClean="0"/>
              <a:t>How did you figure it out?</a:t>
            </a:r>
            <a:r>
              <a:rPr lang="en-US" smtClean="0"/>
              <a:t>  </a:t>
            </a:r>
            <a:r>
              <a:rPr lang="en-CA" smtClean="0"/>
              <a:t>Can you give evidence?</a:t>
            </a:r>
            <a:endParaRPr lang="en-US" smtClean="0"/>
          </a:p>
          <a:p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4D09AA-3080-4B2C-9F8A-D991D4F66621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10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After/Part 3/Consolidation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90800"/>
          </a:xfrm>
        </p:spPr>
        <p:txBody>
          <a:bodyPr/>
          <a:lstStyle/>
          <a:p>
            <a:r>
              <a:rPr lang="en-US" smtClean="0"/>
              <a:t>We will use a Bansho for sharing our collective thinking</a:t>
            </a:r>
          </a:p>
          <a:p>
            <a:r>
              <a:rPr lang="en-US" smtClean="0"/>
              <a:t>Please use the LNS Bansho monograph for your own professional reading.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89B132-C374-4BD9-9A11-274E285B8013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11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After/Part 3/Consolidation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dirty="0" smtClean="0">
                <a:sym typeface="Arial" pitchFamily="34" charset="0"/>
              </a:rPr>
              <a:t>Working with a grade-level partner, please reflect and discuss the following two questions:</a:t>
            </a:r>
          </a:p>
          <a:p>
            <a:pPr marL="554038" indent="-514350">
              <a:buFont typeface="+mj-lt"/>
              <a:buAutoNum type="arabicPeriod"/>
              <a:defRPr/>
            </a:pPr>
            <a:r>
              <a:rPr lang="en-US" dirty="0" smtClean="0">
                <a:sym typeface="Arial" pitchFamily="34" charset="0"/>
              </a:rPr>
              <a:t>What math do you see in this problem?</a:t>
            </a:r>
          </a:p>
          <a:p>
            <a:pPr marL="554038" indent="-514350">
              <a:buFont typeface="+mj-lt"/>
              <a:buAutoNum type="arabicPeriod"/>
              <a:defRPr/>
            </a:pPr>
            <a:r>
              <a:rPr lang="en-US" dirty="0" smtClean="0">
                <a:sym typeface="Arial" pitchFamily="34" charset="0"/>
              </a:rPr>
              <a:t>Where do you see this math in our Ontario curriculum?</a:t>
            </a:r>
            <a:endParaRPr lang="en-US" dirty="0">
              <a:sym typeface="Arial" pitchFamily="34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EC2363-B9B0-4288-B912-9E675F04062B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12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Responding in the Moment</a:t>
            </a:r>
            <a:endParaRPr lang="en-US" smtClean="0">
              <a:solidFill>
                <a:srgbClr val="008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152400" y="908050"/>
            <a:ext cx="8534400" cy="5949950"/>
          </a:xfrm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Math-talk in class: encourage justifications of generalizations</a:t>
            </a:r>
          </a:p>
          <a:p>
            <a:pPr lvl="1" eaLnBrk="1" hangingPunct="1"/>
            <a:r>
              <a:rPr lang="en-US" smtClean="0"/>
              <a:t>Encourage explanations using generic examples</a:t>
            </a:r>
          </a:p>
          <a:p>
            <a:pPr lvl="1" eaLnBrk="1" hangingPunct="1"/>
            <a:r>
              <a:rPr lang="en-US" smtClean="0"/>
              <a:t>Encourage justifications with respect to how calculations relate to the students</a:t>
            </a:r>
            <a:r>
              <a:rPr lang="ja-JP" altLang="en-US" smtClean="0"/>
              <a:t>’</a:t>
            </a:r>
            <a:r>
              <a:rPr lang="en-US" altLang="ja-JP" smtClean="0"/>
              <a:t> interpretation of the problem context</a:t>
            </a:r>
          </a:p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Activities that allow for students to connect rules with visual representations increase the likelihood of student success</a:t>
            </a:r>
          </a:p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Discussions about the limitations of focusing on particular values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Furthering Student Thinking</a:t>
            </a:r>
            <a:endParaRPr lang="en-US" smtClean="0">
              <a:solidFill>
                <a:srgbClr val="008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43000"/>
            <a:ext cx="8839200" cy="5715000"/>
          </a:xfrm>
          <a:solidFill>
            <a:srgbClr val="FFFFFF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/>
                <a:cs typeface="ＭＳ Ｐゴシック"/>
              </a:rPr>
              <a:t>Variation – hold one variable the same and vary the other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/>
                <a:cs typeface="ＭＳ Ｐゴシック"/>
              </a:rPr>
              <a:t>For example, in the cube sticker problem, what if the rods were made of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Hexagonal prisms?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Octagonal prisms?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/>
                <a:cs typeface="ＭＳ Ｐゴシック"/>
              </a:rPr>
              <a:t>What is varied? What stays the same?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/>
                <a:cs typeface="ＭＳ Ｐゴシック"/>
              </a:rPr>
              <a:t>If students understand the connection between their rule and the original problem context, then this understanding can easily be transferred to </a:t>
            </a:r>
            <a:r>
              <a:rPr lang="en-US" i="1" smtClean="0">
                <a:ea typeface="ＭＳ Ｐゴシック"/>
                <a:cs typeface="ＭＳ Ｐゴシック"/>
              </a:rPr>
              <a:t>new</a:t>
            </a:r>
            <a:r>
              <a:rPr lang="en-US" smtClean="0">
                <a:ea typeface="ＭＳ Ｐゴシック"/>
                <a:cs typeface="ＭＳ Ｐゴシック"/>
              </a:rPr>
              <a:t> situations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" name="Hexagon 3"/>
          <p:cNvSpPr/>
          <p:nvPr/>
        </p:nvSpPr>
        <p:spPr>
          <a:xfrm>
            <a:off x="6283424" y="2838147"/>
            <a:ext cx="609600" cy="533400"/>
          </a:xfrm>
          <a:prstGeom prst="hexagon">
            <a:avLst/>
          </a:prstGeom>
          <a:scene3d>
            <a:camera prst="orthographicFront"/>
            <a:lightRig rig="threePt" dir="t"/>
          </a:scene3d>
          <a:sp3d>
            <a:bevelT w="88900" prst="hardEdge"/>
            <a:bevelB w="88900" prst="hardEdg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Heptagon 4"/>
          <p:cNvSpPr/>
          <p:nvPr/>
        </p:nvSpPr>
        <p:spPr>
          <a:xfrm>
            <a:off x="7074872" y="3356307"/>
            <a:ext cx="665480" cy="563880"/>
          </a:xfrm>
          <a:prstGeom prst="heptagon">
            <a:avLst/>
          </a:prstGeom>
          <a:ln/>
          <a:scene3d>
            <a:camera prst="orthographicFront"/>
            <a:lightRig rig="threePt" dir="t"/>
          </a:scene3d>
          <a:sp3d>
            <a:bevelT w="114300" prst="hardEdge"/>
            <a:bevelB w="114300" prst="hardEdg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Fishing for Your Thoughts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i="1" smtClean="0"/>
              <a:t>It matters not how many fish are in the sea if you don't have any bait on your hook. </a:t>
            </a:r>
            <a:br>
              <a:rPr lang="en-CA" i="1" smtClean="0"/>
            </a:br>
            <a:r>
              <a:rPr lang="en-CA" i="1" smtClean="0"/>
              <a:t>-Anonymous</a:t>
            </a:r>
            <a:endParaRPr lang="en-US" smtClean="0"/>
          </a:p>
          <a:p>
            <a:pPr>
              <a:buFont typeface="Arial" charset="0"/>
              <a:buNone/>
            </a:pPr>
            <a:r>
              <a:rPr lang="en-US" sz="2800" smtClean="0"/>
              <a:t>Today’s symbol for your fishing hat is a hook. Please reflect on the following questions, and jot your thoughts down on a fish:</a:t>
            </a:r>
          </a:p>
          <a:p>
            <a:pPr>
              <a:buFont typeface="Arial" charset="0"/>
              <a:buNone/>
            </a:pPr>
            <a:r>
              <a:rPr lang="en-US" sz="2800" smtClean="0"/>
              <a:t>What hooked you today?  </a:t>
            </a:r>
          </a:p>
          <a:p>
            <a:pPr>
              <a:buFont typeface="Arial" charset="0"/>
              <a:buNone/>
            </a:pPr>
            <a:r>
              <a:rPr lang="en-US" sz="2800" smtClean="0"/>
              <a:t>What do you still need to know about the three algebraic representations?</a:t>
            </a:r>
          </a:p>
          <a:p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6F1D6C4-E017-4512-AB1C-F360F0E91C99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15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  <p:pic>
        <p:nvPicPr>
          <p:cNvPr id="38916" name="Picture 2" descr="C:\Documents and Settings\cchaput\Local Settings\Temporary Internet Files\Content.IE5\O1MRSPYJ\MC9004125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1650" y="457200"/>
            <a:ext cx="21066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E427C7-60C4-4F91-8FC8-C723BD69A907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  <p:pic>
        <p:nvPicPr>
          <p:cNvPr id="17410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eaLnBrk="1" hangingPunct="1"/>
            <a:r>
              <a:rPr lang="en-US" smtClean="0"/>
              <a:t>Learning Goals</a:t>
            </a:r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200400"/>
          </a:xfrm>
        </p:spPr>
        <p:txBody>
          <a:bodyPr rIns="132080"/>
          <a:lstStyle/>
          <a:p>
            <a:r>
              <a:rPr lang="en-CA" smtClean="0"/>
              <a:t>I will understand the three key patterning concepts (additive, multiplicative, and algebraic thinking).</a:t>
            </a:r>
            <a:endParaRPr lang="en-US" smtClean="0"/>
          </a:p>
          <a:p>
            <a:r>
              <a:rPr lang="en-CA" smtClean="0"/>
              <a:t>I will identify the mathematics necessary to respond to students in the moment.</a:t>
            </a:r>
            <a:endParaRPr lang="en-US" smtClean="0"/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68B77638-31C5-4721-81F5-728C8ACF9A11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Fish Pond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r>
              <a:rPr lang="en-US" smtClean="0"/>
              <a:t>The fish pond is a central place for sharing.</a:t>
            </a:r>
          </a:p>
          <a:p>
            <a:r>
              <a:rPr lang="en-US" smtClean="0"/>
              <a:t>If you have a question, please “fish” for an answer by posting your question in the pond.</a:t>
            </a:r>
          </a:p>
          <a:p>
            <a:r>
              <a:rPr lang="en-US" smtClean="0"/>
              <a:t>If you have an idea you can share with others, please “bank” it on the side.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84A11B3-4738-421D-909A-DB48E9902490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3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Your Number??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your math journal, record a three-digit number that represents you in some way.  (For example, Cathy’s might be 323 because she has 3 children and has been married 23 years.)</a:t>
            </a:r>
          </a:p>
          <a:p>
            <a:r>
              <a:rPr lang="en-US" smtClean="0"/>
              <a:t>Also in your journal,  please record a personal goal or two for Math CAMPPP.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5FF6C20-376F-4BFF-8600-36F4B48B655B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Your Number?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/>
          <a:lstStyle/>
          <a:p>
            <a:r>
              <a:rPr lang="en-US" smtClean="0"/>
              <a:t>Please share your number with your fishing buddies at your table.  </a:t>
            </a:r>
          </a:p>
          <a:p>
            <a:r>
              <a:rPr lang="en-US" smtClean="0"/>
              <a:t>As a group, come up with a three-digit number that represents your group.  Also create a group goal for the week.  Please record both of these on chart paper.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521C95C-9801-408D-9D7A-7B03A3CF6D63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Something to Hang Your Hat 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…or to hang on your hat…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r>
              <a:rPr lang="en-US" sz="2800" smtClean="0"/>
              <a:t>Please share your group number, then individually introduce yourself using your personal number. </a:t>
            </a:r>
          </a:p>
          <a:p>
            <a:r>
              <a:rPr lang="en-US" sz="2800" smtClean="0"/>
              <a:t>Please use pipe cleaners to create your three-digit number to attach to your fishing hat..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F09754E-766B-4CE5-A052-65BA5DFB17B6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6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Before/Part 1/Minds On:</a:t>
            </a:r>
            <a:br>
              <a:rPr lang="en-US" smtClean="0"/>
            </a:br>
            <a:r>
              <a:rPr lang="en-US" smtClean="0"/>
              <a:t>A Few Quiet Moments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did you hear in the breakout sessions with Ruth and Cathy that resonated with you, or gave you a different perspective?  Please jot down a few notes in your journal.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7B3E87B-EBF8-4998-9AE9-816A05589D9A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During/Part 2/Action:</a:t>
            </a:r>
            <a:br>
              <a:rPr lang="en-US" smtClean="0"/>
            </a:br>
            <a:r>
              <a:rPr lang="en-US" smtClean="0"/>
              <a:t>Problem Solving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With a partner, please complete the following problem about Pattern Kingdom on chart paper.  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9310AAD-2251-4F2B-9D65-3D5D7CB011AA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8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  <p:pic>
        <p:nvPicPr>
          <p:cNvPr id="26628" name="Picture 2" descr="C:\Documents and Settings\cchaput\Local Settings\Temporary Internet Files\Content.IE5\S9EBGP67\MC90020299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847975"/>
            <a:ext cx="2944813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Pattern Kingdom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In the Pattern Kingdom, each city is connected to the other cities by a road.  To make it simple for people to get around, there is a road connecting each city with all of the other cities.  When the Pattern Kingdom only had 3 cities, there were 3 roads to connect them.</a:t>
            </a:r>
            <a:r>
              <a:rPr lang="en-US" smtClean="0"/>
              <a:t>  </a:t>
            </a:r>
          </a:p>
          <a:p>
            <a:endParaRPr lang="en-US" b="1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26E09D-DC4A-49A3-9604-D88FB662274B}" type="slidenum">
              <a:rPr lang="en-US" smtClean="0">
                <a:latin typeface="Arial" charset="0"/>
                <a:ea typeface="ヒラギノ角ゴ ProN W3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ea typeface="ヒラギノ角ゴ ProN W3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Pages>0</Pages>
  <Words>717</Words>
  <Characters>0</Characters>
  <Application>Microsoft Office PowerPoint</Application>
  <PresentationFormat>On-screen Show (4:3)</PresentationFormat>
  <Lines>0</Lines>
  <Paragraphs>79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ヒラギノ角ゴ ProN W3</vt:lpstr>
      <vt:lpstr>ＭＳ Ｐゴシック</vt:lpstr>
      <vt:lpstr>Tahoma</vt:lpstr>
      <vt:lpstr>Calibri</vt:lpstr>
      <vt:lpstr>2_Default Design</vt:lpstr>
      <vt:lpstr> Math CAMPPP 2011 </vt:lpstr>
      <vt:lpstr>Learning Goals</vt:lpstr>
      <vt:lpstr>Fish Pond</vt:lpstr>
      <vt:lpstr>What’s Your Number??</vt:lpstr>
      <vt:lpstr>What’s Your Number?</vt:lpstr>
      <vt:lpstr>Something to Hang Your Hat On</vt:lpstr>
      <vt:lpstr>Before/Part 1/Minds On: A Few Quiet Moments</vt:lpstr>
      <vt:lpstr>During/Part 2/Action: Problem Solving</vt:lpstr>
      <vt:lpstr>Pattern Kingdom</vt:lpstr>
      <vt:lpstr>Pattern Kingdom</vt:lpstr>
      <vt:lpstr>After/Part 3/Consolidation</vt:lpstr>
      <vt:lpstr>After/Part 3/Consolidation</vt:lpstr>
      <vt:lpstr>Responding in the Moment</vt:lpstr>
      <vt:lpstr>Furthering Student Thinking</vt:lpstr>
      <vt:lpstr>Fishing for Your Thoughts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SoftXP</cp:lastModifiedBy>
  <cp:revision>16</cp:revision>
  <dcterms:modified xsi:type="dcterms:W3CDTF">2011-08-16T01:05:35Z</dcterms:modified>
</cp:coreProperties>
</file>